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Poppins Light" panose="020B0604020202020204" charset="0"/>
      <p:regular r:id="rId19"/>
      <p:bold r:id="rId20"/>
      <p:italic r:id="rId21"/>
      <p:boldItalic r:id="rId22"/>
    </p:embeddedFont>
    <p:embeddedFont>
      <p:font typeface="Poppins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qrJmvepuH5xxluEfUct5pPMii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9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07a11274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heat map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is strong positive correlation adn -1 is strong negative correlation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Green arrow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Blue arrow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 Arrow</a:t>
            </a:r>
            <a:endParaRPr/>
          </a:p>
        </p:txBody>
      </p:sp>
      <p:sp>
        <p:nvSpPr>
          <p:cNvPr id="151" name="Google Shape;151;gb07a11274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07a11274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b07a11274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It is no secret that COVID-19 has completely transformed life as we know it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We are now living in the new normal and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us humans ---&gt;  being the creatures of habit that we are,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can have trouble adapting to changes around us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That is why we thought it important to highlight the drivers and effects of a national pandemic on  mental health, economics and political climate in our country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Every news station you look numbers and graphics are flashed across the screen but what are these numbers really telling you?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Our team didn’t just research scourges of data on the internet but we took great care cleansing our data to ensure accuracy and reliability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/>
              <a:t>We used the data we had to create insights worth sharing and came to the conclusion that COVID-19 ...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zDx1LKkk5c4&amp;t=186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3043548" y="-1135104"/>
            <a:ext cx="6808222" cy="486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725" y="1297288"/>
            <a:ext cx="6848526" cy="898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79269" y="8051760"/>
            <a:ext cx="6256396" cy="4470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8748634" y="2137300"/>
            <a:ext cx="7850025" cy="4980642"/>
            <a:chOff x="0" y="19050"/>
            <a:chExt cx="10466700" cy="6640856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666806"/>
              <a:ext cx="10466700" cy="59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0"/>
                <a:buFont typeface="Arial"/>
                <a:buNone/>
              </a:pPr>
              <a:r>
                <a:rPr lang="en-US" sz="105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COVID-19 &amp; DATA SCIENCE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19050"/>
              <a:ext cx="8284285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407BFF"/>
                  </a:solidFill>
                  <a:latin typeface="Poppins"/>
                  <a:ea typeface="Poppins"/>
                  <a:cs typeface="Poppins"/>
                  <a:sym typeface="Poppins"/>
                </a:rPr>
                <a:t>Team 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8748634" y="7802258"/>
            <a:ext cx="4664861" cy="774027"/>
            <a:chOff x="0" y="0"/>
            <a:chExt cx="6219814" cy="1032036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415136" y="309855"/>
              <a:ext cx="5389542" cy="427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CIS 9650 Fall 2020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06195" y="-2151620"/>
            <a:ext cx="6808222" cy="486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303900" y="2064600"/>
            <a:ext cx="11336100" cy="7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2F25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Covid is a topic on nearly every news station and website</a:t>
            </a:r>
            <a:r>
              <a:rPr lang="en-US" sz="4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</a:t>
            </a:r>
            <a:r>
              <a:rPr lang="en-US" sz="4500" b="0" i="0" u="none" strike="noStrike" cap="none">
                <a:solidFill>
                  <a:srgbClr val="2F253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all with different </a:t>
            </a:r>
            <a:r>
              <a:rPr lang="en-US" sz="46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claims on its drivers and impact. </a:t>
            </a:r>
            <a:endParaRPr sz="460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Steven Taylor, professor in psychiatry at the University of British Columbia, argues that “for an unfortunate minority of people, perhaps 10 to 15%, life will not return to normal”, due to the impact of the pandemic on their mental wellbeing. -BBC</a:t>
            </a:r>
            <a:endParaRPr sz="23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American Psychology Association says, “The coronavirus pandemic is an epidemiological and psychological crisis.”</a:t>
            </a:r>
            <a:endParaRPr sz="2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States with Democrats in power have controlled the spread of the coronavirus better than their Republican counterparts. -Newsobserver.com</a:t>
            </a:r>
            <a:endParaRPr sz="2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 states continue to be the most impacted – Brookings Institute</a:t>
            </a:r>
            <a:endParaRPr sz="23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6600180" y="1028700"/>
            <a:ext cx="657646" cy="660594"/>
            <a:chOff x="1965" y="0"/>
            <a:chExt cx="876862" cy="880792"/>
          </a:xfrm>
        </p:grpSpPr>
        <p:sp>
          <p:nvSpPr>
            <p:cNvPr id="106" name="Google Shape;106;p2"/>
            <p:cNvSpPr/>
            <p:nvPr/>
          </p:nvSpPr>
          <p:spPr>
            <a:xfrm>
              <a:off x="1965" y="0"/>
              <a:ext cx="876862" cy="880792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622" y="277680"/>
              <a:ext cx="457548" cy="3254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0508" y="8051760"/>
            <a:ext cx="6256396" cy="44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3272" y="-12"/>
            <a:ext cx="5904728" cy="3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3275" y="3429000"/>
            <a:ext cx="6256399" cy="346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3275" y="6499400"/>
            <a:ext cx="6256401" cy="37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1671" y="460500"/>
            <a:ext cx="3674112" cy="982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3"/>
          <p:cNvGrpSpPr/>
          <p:nvPr/>
        </p:nvGrpSpPr>
        <p:grpSpPr>
          <a:xfrm>
            <a:off x="397318" y="808196"/>
            <a:ext cx="5609012" cy="474721"/>
            <a:chOff x="-181376" y="-1678284"/>
            <a:chExt cx="6219900" cy="1063081"/>
          </a:xfrm>
        </p:grpSpPr>
        <p:sp>
          <p:nvSpPr>
            <p:cNvPr id="119" name="Google Shape;119;p3"/>
            <p:cNvSpPr/>
            <p:nvPr/>
          </p:nvSpPr>
          <p:spPr>
            <a:xfrm>
              <a:off x="-181376" y="-1678284"/>
              <a:ext cx="6219900" cy="10320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80416" y="-1562893"/>
              <a:ext cx="5820300" cy="947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World Health Organization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"/>
          <p:cNvSpPr txBox="1"/>
          <p:nvPr/>
        </p:nvSpPr>
        <p:spPr>
          <a:xfrm>
            <a:off x="397316" y="4585447"/>
            <a:ext cx="11541300" cy="584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rgbClr val="2F2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F2535"/>
                </a:solidFill>
                <a:latin typeface="Arial"/>
                <a:ea typeface="Arial"/>
                <a:cs typeface="Arial"/>
                <a:sym typeface="Arial"/>
              </a:rPr>
              <a:t>Novel </a:t>
            </a:r>
            <a:r>
              <a:rPr lang="en-US" sz="18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Covid-19</a:t>
            </a:r>
            <a:r>
              <a:rPr lang="en-US" sz="1800" b="0" i="0" u="none" strike="noStrike" cap="none" dirty="0">
                <a:solidFill>
                  <a:srgbClr val="2F2535"/>
                </a:solidFill>
                <a:latin typeface="Arial"/>
                <a:ea typeface="Arial"/>
                <a:cs typeface="Arial"/>
                <a:sym typeface="Arial"/>
              </a:rPr>
              <a:t> virus has made 2020 a memorable year.</a:t>
            </a:r>
            <a:endParaRPr sz="1800" b="0" i="0" u="none" strike="noStrike" cap="none" dirty="0">
              <a:solidFill>
                <a:srgbClr val="2F2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F2535"/>
                </a:solidFill>
                <a:latin typeface="Arial"/>
                <a:ea typeface="Arial"/>
                <a:cs typeface="Arial"/>
                <a:sym typeface="Arial"/>
              </a:rPr>
              <a:t>The virus has impacted every aspect of life.</a:t>
            </a:r>
            <a:endParaRPr sz="1800" b="0" i="0" u="none" strike="noStrike" cap="none" dirty="0">
              <a:solidFill>
                <a:srgbClr val="2F2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F2535"/>
              </a:buClr>
              <a:buSzPts val="20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2F2535"/>
                </a:solidFill>
                <a:latin typeface="Arial"/>
                <a:ea typeface="Arial"/>
                <a:cs typeface="Arial"/>
                <a:sym typeface="Arial"/>
              </a:rPr>
              <a:t>With the economic downturn and personal anxiety, some individuals have exhibited mental health issues. </a:t>
            </a:r>
            <a:endParaRPr sz="1800" b="0" i="0" u="none" strike="noStrike" cap="none" dirty="0">
              <a:solidFill>
                <a:srgbClr val="2F2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535"/>
              </a:buClr>
              <a:buSzPts val="20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2F2535"/>
                </a:solidFill>
                <a:latin typeface="Arial"/>
                <a:ea typeface="Arial"/>
                <a:cs typeface="Arial"/>
                <a:sym typeface="Arial"/>
              </a:rPr>
              <a:t>Democrats and the Republicans proposed opposing views and practices to stem the spread of virus</a:t>
            </a:r>
            <a:endParaRPr sz="1800" b="0" i="0" u="none" strike="noStrike" cap="none" dirty="0">
              <a:solidFill>
                <a:srgbClr val="2F2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Our project will prove or disprove the perspectives that: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 that have higher Covid-19 cases and deaths also exhibit a correlation to mental health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 political affiliation and the number of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- 19 cases and deaths are aligned with the key messages from: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  Democrats- wearing masks and social distancing will reduce the spread of the virus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  Republicans- wearing masks and social distancing are unnecessary. People should live like pre-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times and if necessary, take treatments for positive test instances </a:t>
            </a:r>
            <a:r>
              <a:rPr lang="en-US" sz="25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rt</a:t>
            </a:r>
            <a:endParaRPr sz="2000" b="0" i="0" u="none" strike="noStrike" cap="none" dirty="0">
              <a:solidFill>
                <a:srgbClr val="2F2535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50283" y="-188704"/>
            <a:ext cx="109542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 b="1" i="0" u="none" strike="noStrike" cap="none" dirty="0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7500" b="1" i="0" u="none" strike="noStrike" cap="none" dirty="0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rPr>
              <a:t>STATEMENT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AAAE5-E65C-4D09-BEDA-15A2C76D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21470">
            <a:off x="14074914" y="-1285652"/>
            <a:ext cx="6809822" cy="486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5CA88-B982-4F7F-95D2-B0AE5247B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16" y="1282917"/>
            <a:ext cx="5609012" cy="3302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E03A9-24C9-4B79-84B4-203325736EE8}"/>
              </a:ext>
            </a:extLst>
          </p:cNvPr>
          <p:cNvSpPr txBox="1"/>
          <p:nvPr/>
        </p:nvSpPr>
        <p:spPr>
          <a:xfrm>
            <a:off x="393081" y="4583114"/>
            <a:ext cx="6169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https://www.youtube.com/watch?v=zDx1LKkk5c4&amp;t=186s</a:t>
            </a:r>
            <a:endParaRPr lang="en-US" dirty="0"/>
          </a:p>
          <a:p>
            <a:r>
              <a:rPr lang="en-US" dirty="0"/>
              <a:t>(Excerpt of the video -start 1.20 mins , end 1.46 mins)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/>
        </p:nvSpPr>
        <p:spPr>
          <a:xfrm>
            <a:off x="1786287" y="1425672"/>
            <a:ext cx="9363184" cy="108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rPr>
              <a:t>DATA CLEANSING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2100" y="3428997"/>
            <a:ext cx="4612850" cy="51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6550" y="6396897"/>
            <a:ext cx="8559925" cy="31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1446550" y="2630131"/>
            <a:ext cx="9635100" cy="3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Acquisition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Covid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Infections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Mental Health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Election Information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 Demographics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Joined Data Sets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Created Average Voting History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Normalized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Covid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Infections by Population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Aggregation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Aggregated at State Level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Created Custom Aggregation Function for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Covid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69061" y="7726565"/>
            <a:ext cx="6059290" cy="43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6353" y="-1073395"/>
            <a:ext cx="5183051" cy="3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069443" y="-1539583"/>
            <a:ext cx="7188579" cy="51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6"/>
          <p:cNvGrpSpPr/>
          <p:nvPr/>
        </p:nvGrpSpPr>
        <p:grpSpPr>
          <a:xfrm>
            <a:off x="271936" y="2484425"/>
            <a:ext cx="4687136" cy="6086709"/>
            <a:chOff x="-1" y="66675"/>
            <a:chExt cx="8478901" cy="7415581"/>
          </a:xfrm>
        </p:grpSpPr>
        <p:sp>
          <p:nvSpPr>
            <p:cNvPr id="140" name="Google Shape;140;p6"/>
            <p:cNvSpPr/>
            <p:nvPr/>
          </p:nvSpPr>
          <p:spPr>
            <a:xfrm>
              <a:off x="-1" y="3683574"/>
              <a:ext cx="7875300" cy="15606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 txBox="1"/>
            <p:nvPr/>
          </p:nvSpPr>
          <p:spPr>
            <a:xfrm>
              <a:off x="344432" y="3968873"/>
              <a:ext cx="7055100" cy="10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</a:t>
              </a:r>
              <a:r>
                <a:rPr lang="en-US" sz="21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atter Plot Analysis </a:t>
              </a:r>
              <a:r>
                <a:rPr lang="en-US" sz="2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of Days to Max</a:t>
              </a:r>
              <a:endParaRPr sz="21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2" name="Google Shape;142;p6"/>
            <p:cNvSpPr txBox="1"/>
            <p:nvPr/>
          </p:nvSpPr>
          <p:spPr>
            <a:xfrm>
              <a:off x="5" y="5430556"/>
              <a:ext cx="7536300" cy="20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F2535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Comparing infection rates against population density showed a weak correlation while plotting against political affiliation showed almost no correlation.</a:t>
              </a:r>
              <a:endParaRPr sz="2000" b="0" i="0" u="none" strike="noStrike" cap="none">
                <a:solidFill>
                  <a:srgbClr val="2F2535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0" y="66675"/>
              <a:ext cx="8478900" cy="28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 dirty="0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VISUAL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 dirty="0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ONE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36353" y="-1073395"/>
            <a:ext cx="5183051" cy="3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9061" y="8273740"/>
            <a:ext cx="6059290" cy="43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25" y="2957338"/>
            <a:ext cx="6878575" cy="50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9425" y="2957361"/>
            <a:ext cx="6878575" cy="514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124168" y="-1789921"/>
            <a:ext cx="7188579" cy="51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b07a11274e_0_8"/>
          <p:cNvPicPr preferRelativeResize="0"/>
          <p:nvPr/>
        </p:nvPicPr>
        <p:blipFill rotWithShape="1">
          <a:blip r:embed="rId3">
            <a:alphaModFix/>
          </a:blip>
          <a:srcRect l="5712" r="2155"/>
          <a:stretch/>
        </p:blipFill>
        <p:spPr>
          <a:xfrm>
            <a:off x="152400" y="321733"/>
            <a:ext cx="11228599" cy="972749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" name="Google Shape;154;gb07a11274e_0_8"/>
          <p:cNvGrpSpPr/>
          <p:nvPr/>
        </p:nvGrpSpPr>
        <p:grpSpPr>
          <a:xfrm>
            <a:off x="11887200" y="384934"/>
            <a:ext cx="6359175" cy="7261790"/>
            <a:chOff x="101600" y="-2676525"/>
            <a:chExt cx="8478900" cy="9682387"/>
          </a:xfrm>
        </p:grpSpPr>
        <p:sp>
          <p:nvSpPr>
            <p:cNvPr id="155" name="Google Shape;155;gb07a11274e_0_8"/>
            <p:cNvSpPr/>
            <p:nvPr/>
          </p:nvSpPr>
          <p:spPr>
            <a:xfrm>
              <a:off x="101600" y="940372"/>
              <a:ext cx="7230300" cy="10320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b07a11274e_0_8"/>
            <p:cNvSpPr txBox="1"/>
            <p:nvPr/>
          </p:nvSpPr>
          <p:spPr>
            <a:xfrm>
              <a:off x="446024" y="1225674"/>
              <a:ext cx="65415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Correlation Plot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b07a11274e_0_8"/>
            <p:cNvSpPr txBox="1"/>
            <p:nvPr/>
          </p:nvSpPr>
          <p:spPr>
            <a:xfrm>
              <a:off x="101600" y="2687362"/>
              <a:ext cx="8478900" cy="43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Weekly COVID cases have very low correlation to Symptoms of Anxiety or Depression</a:t>
              </a:r>
              <a:endParaRPr sz="18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Normalized Weekly COVID cases also have low to no correlation to Symptoms of Anxiety or Depression</a:t>
              </a:r>
              <a:endParaRPr sz="18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F2535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b07a11274e_0_8"/>
            <p:cNvSpPr txBox="1"/>
            <p:nvPr/>
          </p:nvSpPr>
          <p:spPr>
            <a:xfrm>
              <a:off x="101600" y="-2676525"/>
              <a:ext cx="8478900" cy="28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VISUAL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TWO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" name="Google Shape;159;gb07a11274e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345953" y="-1733795"/>
            <a:ext cx="5183051" cy="3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b07a11274e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9061" y="8273740"/>
            <a:ext cx="6059290" cy="432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b07a11274e_0_8"/>
          <p:cNvSpPr/>
          <p:nvPr/>
        </p:nvSpPr>
        <p:spPr>
          <a:xfrm rot="8100000">
            <a:off x="5348702" y="4593485"/>
            <a:ext cx="1197697" cy="8387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b07a11274e_0_8"/>
          <p:cNvSpPr/>
          <p:nvPr/>
        </p:nvSpPr>
        <p:spPr>
          <a:xfrm rot="8100000">
            <a:off x="5348702" y="6137710"/>
            <a:ext cx="1197697" cy="8387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b07a11274e_0_8"/>
          <p:cNvSpPr/>
          <p:nvPr/>
        </p:nvSpPr>
        <p:spPr>
          <a:xfrm>
            <a:off x="11494303" y="4407675"/>
            <a:ext cx="355800" cy="348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b07a11274e_0_8"/>
          <p:cNvSpPr/>
          <p:nvPr/>
        </p:nvSpPr>
        <p:spPr>
          <a:xfrm>
            <a:off x="11457200" y="5470075"/>
            <a:ext cx="355800" cy="3483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b07a11274e_0_8"/>
          <p:cNvSpPr/>
          <p:nvPr/>
        </p:nvSpPr>
        <p:spPr>
          <a:xfrm>
            <a:off x="4653650" y="5546275"/>
            <a:ext cx="783900" cy="802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b07a11274e_0_8"/>
          <p:cNvSpPr/>
          <p:nvPr/>
        </p:nvSpPr>
        <p:spPr>
          <a:xfrm>
            <a:off x="4659075" y="6400800"/>
            <a:ext cx="783900" cy="15228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b07a11274e_0_25"/>
          <p:cNvGrpSpPr/>
          <p:nvPr/>
        </p:nvGrpSpPr>
        <p:grpSpPr>
          <a:xfrm>
            <a:off x="244046" y="2228276"/>
            <a:ext cx="5955579" cy="6086709"/>
            <a:chOff x="0" y="66675"/>
            <a:chExt cx="8478900" cy="7415581"/>
          </a:xfrm>
        </p:grpSpPr>
        <p:sp>
          <p:nvSpPr>
            <p:cNvPr id="172" name="Google Shape;172;gb07a11274e_0_25"/>
            <p:cNvSpPr/>
            <p:nvPr/>
          </p:nvSpPr>
          <p:spPr>
            <a:xfrm>
              <a:off x="6" y="3683571"/>
              <a:ext cx="7875300" cy="10320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b07a11274e_0_25"/>
            <p:cNvSpPr txBox="1"/>
            <p:nvPr/>
          </p:nvSpPr>
          <p:spPr>
            <a:xfrm>
              <a:off x="344433" y="3968872"/>
              <a:ext cx="70551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Scatter Plot Analysis by State</a:t>
              </a:r>
              <a:endParaRPr sz="2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4" name="Google Shape;174;gb07a11274e_0_25"/>
            <p:cNvSpPr txBox="1"/>
            <p:nvPr/>
          </p:nvSpPr>
          <p:spPr>
            <a:xfrm>
              <a:off x="5" y="5430556"/>
              <a:ext cx="7536300" cy="20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5560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F2535"/>
                </a:buClr>
                <a:buSzPts val="2000"/>
                <a:buFont typeface="Poppins"/>
                <a:buChar char="●"/>
              </a:pPr>
              <a:r>
                <a:rPr lang="en-US" sz="20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There is a direct correlation between the number of cases and the size of the population when looking at a state-by-state basis. </a:t>
              </a:r>
              <a:endParaRPr sz="20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57200" marR="0" lvl="0" indent="-35560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F2535"/>
                </a:buClr>
                <a:buSzPts val="2000"/>
                <a:buFont typeface="Poppins"/>
                <a:buChar char="●"/>
              </a:pPr>
              <a:r>
                <a:rPr lang="en-US" sz="2000" b="1" i="0" u="none" strike="noStrike" cap="none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A higher number of cases is directly correlated to a higher number of deaths on a state-by-state basis.</a:t>
              </a:r>
              <a:endParaRPr sz="20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5" name="Google Shape;175;gb07a11274e_0_25"/>
            <p:cNvSpPr txBox="1"/>
            <p:nvPr/>
          </p:nvSpPr>
          <p:spPr>
            <a:xfrm>
              <a:off x="0" y="66675"/>
              <a:ext cx="8478900" cy="28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 dirty="0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VISUAL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0"/>
                <a:buFont typeface="Arial"/>
                <a:buNone/>
              </a:pPr>
              <a:r>
                <a:rPr lang="en-US" sz="7500" b="1" i="0" u="none" strike="noStrike" cap="none" dirty="0">
                  <a:solidFill>
                    <a:srgbClr val="2F2535"/>
                  </a:solidFill>
                  <a:latin typeface="Poppins"/>
                  <a:ea typeface="Poppins"/>
                  <a:cs typeface="Poppins"/>
                  <a:sym typeface="Poppins"/>
                </a:rPr>
                <a:t>THREE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" name="Google Shape;176;gb07a11274e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36353" y="-1073395"/>
            <a:ext cx="5183051" cy="3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b07a11274e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9061" y="8273740"/>
            <a:ext cx="6059290" cy="43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b07a11274e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8224" y="2228276"/>
            <a:ext cx="6487750" cy="6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b07a11274e_0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65975" y="2230250"/>
            <a:ext cx="6243275" cy="6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3801953" y="-1403692"/>
            <a:ext cx="6808222" cy="486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0805" y="8279098"/>
            <a:ext cx="6256396" cy="4470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7"/>
          <p:cNvGrpSpPr/>
          <p:nvPr/>
        </p:nvGrpSpPr>
        <p:grpSpPr>
          <a:xfrm>
            <a:off x="9428173" y="4036228"/>
            <a:ext cx="6616181" cy="774027"/>
            <a:chOff x="0" y="0"/>
            <a:chExt cx="8821574" cy="1032036"/>
          </a:xfrm>
        </p:grpSpPr>
        <p:sp>
          <p:nvSpPr>
            <p:cNvPr id="187" name="Google Shape;187;p7"/>
            <p:cNvSpPr/>
            <p:nvPr/>
          </p:nvSpPr>
          <p:spPr>
            <a:xfrm>
              <a:off x="0" y="0"/>
              <a:ext cx="8821574" cy="1032036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344424" y="285303"/>
              <a:ext cx="8132726" cy="487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This has been Team 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7"/>
          <p:cNvSpPr txBox="1"/>
          <p:nvPr/>
        </p:nvSpPr>
        <p:spPr>
          <a:xfrm>
            <a:off x="9428173" y="1559404"/>
            <a:ext cx="7203471" cy="212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 b="1" i="0" u="none" strike="noStrike" cap="none">
                <a:solidFill>
                  <a:srgbClr val="2F2535"/>
                </a:solidFill>
                <a:latin typeface="Poppins"/>
                <a:ea typeface="Poppins"/>
                <a:cs typeface="Poppins"/>
                <a:sym typeface="Poppins"/>
              </a:rPr>
              <a:t>FOR MORE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7"/>
          <p:cNvGrpSpPr/>
          <p:nvPr/>
        </p:nvGrpSpPr>
        <p:grpSpPr>
          <a:xfrm>
            <a:off x="9428173" y="5625633"/>
            <a:ext cx="6861827" cy="3632591"/>
            <a:chOff x="0" y="-19049"/>
            <a:chExt cx="9149103" cy="4843454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0" y="-19049"/>
              <a:ext cx="9149001" cy="495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407BFF"/>
                  </a:solidFill>
                  <a:latin typeface="Poppins"/>
                  <a:ea typeface="Poppins"/>
                  <a:cs typeface="Poppins"/>
                  <a:sym typeface="Poppins"/>
                </a:rPr>
                <a:t>CIS 9650 Ali Koc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0" y="624166"/>
              <a:ext cx="9149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2F2535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Fall 2020</a:t>
              </a:r>
              <a:endParaRPr sz="1800" b="0" i="0" u="none" strike="noStrike" cap="none">
                <a:solidFill>
                  <a:srgbClr val="2F2535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0" y="1565075"/>
              <a:ext cx="9149001" cy="495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407BFF"/>
                  </a:solidFill>
                  <a:latin typeface="Poppins"/>
                  <a:ea typeface="Poppins"/>
                  <a:cs typeface="Poppins"/>
                  <a:sym typeface="Poppins"/>
                </a:rPr>
                <a:t>Softwares Used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 txBox="1"/>
            <p:nvPr/>
          </p:nvSpPr>
          <p:spPr>
            <a:xfrm>
              <a:off x="0" y="2208289"/>
              <a:ext cx="9149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2F2535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Python</a:t>
              </a:r>
              <a:r>
                <a:rPr lang="en-US" sz="1800">
                  <a:solidFill>
                    <a:srgbClr val="2F2535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, Jupiter Notebooks and Github</a:t>
              </a:r>
              <a:endParaRPr sz="1800" b="0" i="0" u="none" strike="noStrike" cap="none">
                <a:solidFill>
                  <a:srgbClr val="2F2535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0" y="3149201"/>
              <a:ext cx="9149001" cy="495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407BFF"/>
                  </a:solidFill>
                  <a:latin typeface="Poppins"/>
                  <a:ea typeface="Poppins"/>
                  <a:cs typeface="Poppins"/>
                  <a:sym typeface="Poppins"/>
                </a:rPr>
                <a:t>Team 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3" y="3792405"/>
              <a:ext cx="9149100" cy="10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F2535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Karly Bland, David Lado, Debbie Banton, Jeffrey DeSoto, Daniel Huang, Cynthia Claudio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16892" y="1763625"/>
            <a:ext cx="8713487" cy="8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659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 Medium</vt:lpstr>
      <vt:lpstr>Times New Roman</vt:lpstr>
      <vt:lpstr>Calibri</vt:lpstr>
      <vt:lpstr>Poppins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Claudio</dc:creator>
  <cp:lastModifiedBy>DEBBIE.MOOREBANTON@baruchmail.cuny.edu</cp:lastModifiedBy>
  <cp:revision>8</cp:revision>
  <dcterms:created xsi:type="dcterms:W3CDTF">2006-08-16T00:00:00Z</dcterms:created>
  <dcterms:modified xsi:type="dcterms:W3CDTF">2020-12-12T18:42:31Z</dcterms:modified>
</cp:coreProperties>
</file>